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ri D O'Grady" initials="KDO" lastIdx="4" clrIdx="0"/>
  <p:cmAuthor id="2" name="Microsoft Office User" initials="Office" lastIdx="2" clrIdx="1"/>
  <p:cmAuthor id="3" name="Microsoft Office User" initials="Office [2]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0181A7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6"/>
    <p:restoredTop sz="94676"/>
  </p:normalViewPr>
  <p:slideViewPr>
    <p:cSldViewPr snapToGrid="0" snapToObjects="1">
      <p:cViewPr varScale="1">
        <p:scale>
          <a:sx n="108" d="100"/>
          <a:sy n="108" d="100"/>
        </p:scale>
        <p:origin x="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F47C5-0293-D24A-8EA7-149937F64566}" type="datetimeFigureOut">
              <a:rPr lang="en-US" smtClean="0"/>
              <a:t>10/17/18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81836-FC1E-3748-BD17-F8734F956A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586D-64E6-2140-BBFB-64679E29D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2B6366-7022-5449-B413-53591EBA32A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586D-64E6-2140-BBFB-64679E29D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2B6366-7022-5449-B413-53591EBA32A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586D-64E6-2140-BBFB-64679E29D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2B6366-7022-5449-B413-53591EBA32A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2">
    <p:bg>
      <p:bgPr>
        <a:gradFill flip="none" rotWithShape="1">
          <a:gsLst>
            <a:gs pos="23000">
              <a:schemeClr val="bg1">
                <a:tint val="93000"/>
                <a:satMod val="150000"/>
                <a:shade val="98000"/>
                <a:lumMod val="102000"/>
              </a:schemeClr>
            </a:gs>
            <a:gs pos="100000">
              <a:srgbClr val="E7E6E6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99455" y="6236335"/>
            <a:ext cx="234596" cy="24002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34700" y="6558056"/>
            <a:ext cx="800100" cy="118409"/>
          </a:xfrm>
          <a:prstGeom prst="rect">
            <a:avLst/>
          </a:prstGeom>
        </p:spPr>
        <p:txBody>
          <a:bodyPr lIns="0" tIns="0" rIns="0" bIns="0"/>
          <a:lstStyle>
            <a:lvl1pPr>
              <a:defRPr sz="450" b="0" i="0">
                <a:solidFill>
                  <a:schemeClr val="tx1">
                    <a:alpha val="30000"/>
                  </a:schemeClr>
                </a:solidFill>
                <a:latin typeface="EYInterstate Regular" charset="0"/>
                <a:ea typeface="EYInterstate Regular" charset="0"/>
                <a:cs typeface="EYInterstate Regular" charset="0"/>
              </a:defRPr>
            </a:lvl1pPr>
          </a:lstStyle>
          <a:p>
            <a:endParaRPr lang="en-US" dirty="0">
              <a:solidFill>
                <a:srgbClr val="000000">
                  <a:alpha val="30000"/>
                </a:srgbClr>
              </a:solidFill>
            </a:endParaRP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1409700" y="6236061"/>
            <a:ext cx="8420100" cy="2894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400"/>
              </a:lnSpc>
              <a:buNone/>
              <a:defRPr sz="1000" b="1" i="0" baseline="0">
                <a:latin typeface="EYInterstate Light Bold" charset="0"/>
                <a:ea typeface="EYInterstate Light Bold" charset="0"/>
                <a:cs typeface="EYInterstate Light Bold" charset="0"/>
              </a:defRPr>
            </a:lvl1pPr>
            <a:lvl2pPr>
              <a:defRPr sz="2400" b="0" i="0">
                <a:latin typeface="Interstate-Light" charset="0"/>
                <a:ea typeface="Interstate-Light" charset="0"/>
                <a:cs typeface="Interstate-Light" charset="0"/>
              </a:defRPr>
            </a:lvl2pPr>
            <a:lvl3pPr>
              <a:defRPr sz="2400" b="0" i="0">
                <a:latin typeface="Interstate-Light" charset="0"/>
                <a:ea typeface="Interstate-Light" charset="0"/>
                <a:cs typeface="Interstate-Light" charset="0"/>
              </a:defRPr>
            </a:lvl3pPr>
            <a:lvl4pPr>
              <a:defRPr sz="2400" b="0" i="0">
                <a:latin typeface="Interstate-Light" charset="0"/>
                <a:ea typeface="Interstate-Light" charset="0"/>
                <a:cs typeface="Interstate-Light" charset="0"/>
              </a:defRPr>
            </a:lvl4pPr>
            <a:lvl5pPr>
              <a:defRPr sz="2400" b="0" i="0">
                <a:latin typeface="Interstate-Light" charset="0"/>
                <a:ea typeface="Interstate-Light" charset="0"/>
                <a:cs typeface="Interstate-Light" charset="0"/>
              </a:defRPr>
            </a:lvl5pPr>
          </a:lstStyle>
          <a:p>
            <a:pPr lvl="0"/>
            <a:r>
              <a:rPr lang="en-US"/>
              <a:t>SLIDE TITLE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42902"/>
            <a:ext cx="800100" cy="182563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0" i="0">
                <a:latin typeface="EYInterstate Light" charset="0"/>
                <a:ea typeface="EYInterstate Light" charset="0"/>
                <a:cs typeface="EYInterstate Light" charset="0"/>
              </a:defRPr>
            </a:lvl1pPr>
          </a:lstStyle>
          <a:p>
            <a:fld id="{3C9AA5BC-3FBE-4F4B-94C2-75EF5F0C6C4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63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586D-64E6-2140-BBFB-64679E29D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2B6366-7022-5449-B413-53591EBA32A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586D-64E6-2140-BBFB-64679E29D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2B6366-7022-5449-B413-53591EBA32A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586D-64E6-2140-BBFB-64679E29D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2B6366-7022-5449-B413-53591EBA32A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586D-64E6-2140-BBFB-64679E29D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2B6366-7022-5449-B413-53591EBA32A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586D-64E6-2140-BBFB-64679E29D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2B6366-7022-5449-B413-53591EBA32A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586D-64E6-2140-BBFB-64679E29D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2B6366-7022-5449-B413-53591EBA32A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586D-64E6-2140-BBFB-64679E29D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2B6366-7022-5449-B413-53591EBA32A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586D-64E6-2140-BBFB-64679E29D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2B6366-7022-5449-B413-53591EBA32A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9516" y="634010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586D-64E6-2140-BBFB-64679E29DA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10/17/18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6823" y="6187328"/>
            <a:ext cx="308204" cy="6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6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in/rogercpark/" TargetMode="External"/><Relationship Id="rId13" Type="http://schemas.openxmlformats.org/officeDocument/2006/relationships/hyperlink" Target="https://www.youtube.com/watch?v=1FoCbbbcYT8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ww.linkedin.com/in/dkmnyc/" TargetMode="External"/><Relationship Id="rId12" Type="http://schemas.openxmlformats.org/officeDocument/2006/relationships/hyperlink" Target="https://www.safaribooksonline.com/library/view/ux-strategy/9781449372972/ch04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ey.com/gl/en/industries/financial-services/ey-agents-of-change-podcast-series" TargetMode="External"/><Relationship Id="rId11" Type="http://schemas.openxmlformats.org/officeDocument/2006/relationships/hyperlink" Target="https://www.nngroup.com/articles/which-ux-research-methods/" TargetMode="External"/><Relationship Id="rId5" Type="http://schemas.openxmlformats.org/officeDocument/2006/relationships/hyperlink" Target="https://twitter.com/ey_fsinnovation?lang=en" TargetMode="External"/><Relationship Id="rId10" Type="http://schemas.openxmlformats.org/officeDocument/2006/relationships/hyperlink" Target="https://blackboxofpm.com/the-black-box-of-product-management-3feb65db6ddb" TargetMode="External"/><Relationship Id="rId4" Type="http://schemas.openxmlformats.org/officeDocument/2006/relationships/hyperlink" Target="https://www.ey.com/gl/en/issues/business-environment/ey-global-innovation" TargetMode="External"/><Relationship Id="rId9" Type="http://schemas.openxmlformats.org/officeDocument/2006/relationships/hyperlink" Target="https://hbr.org/product/hbrs-10-must-reads-on-innovation-with-featured-article-the-discipline-of-innovation-by-peter-f-drucker/11363E-KND-E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52017"/>
            <a:ext cx="946396" cy="905983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89"/>
          <a:stretch/>
        </p:blipFill>
        <p:spPr>
          <a:xfrm>
            <a:off x="6130251" y="946"/>
            <a:ext cx="6061749" cy="6869076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362147" y="280676"/>
            <a:ext cx="0" cy="860739"/>
          </a:xfrm>
          <a:prstGeom prst="line">
            <a:avLst/>
          </a:prstGeom>
          <a:ln w="9525">
            <a:solidFill>
              <a:srgbClr val="0181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580508" y="280676"/>
            <a:ext cx="0" cy="860739"/>
          </a:xfrm>
          <a:prstGeom prst="line">
            <a:avLst/>
          </a:prstGeom>
          <a:ln w="9525">
            <a:solidFill>
              <a:srgbClr val="0181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67631" y="545248"/>
            <a:ext cx="2439649" cy="387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rIns="182880" rtlCol="0" anchor="ctr">
            <a:sp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400" dirty="0">
                <a:solidFill>
                  <a:prstClr val="black"/>
                </a:solidFill>
                <a:latin typeface="Interstate-Regular" charset="0"/>
                <a:ea typeface="Interstate-Regular" charset="0"/>
                <a:cs typeface="Interstate-Regular" charset="0"/>
              </a:rPr>
              <a:t>EY Resources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612816" y="539423"/>
            <a:ext cx="3469968" cy="387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182880" rIns="182880" rtlCol="0" anchor="ctr">
            <a:sp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400" dirty="0">
                <a:solidFill>
                  <a:prstClr val="black"/>
                </a:solidFill>
                <a:latin typeface="Interstate-Regular" charset="0"/>
                <a:ea typeface="Interstate-Regular" charset="0"/>
                <a:cs typeface="Interstate-Regular" charset="0"/>
              </a:rPr>
              <a:t>Other Resources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2" t="78950" r="14803" b="9044"/>
          <a:stretch/>
        </p:blipFill>
        <p:spPr>
          <a:xfrm>
            <a:off x="362147" y="5952017"/>
            <a:ext cx="4903675" cy="8233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9957" y="1422091"/>
            <a:ext cx="5048053" cy="3293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61912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sz="1600" b="1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</a:rPr>
              <a:t>Website</a:t>
            </a:r>
            <a:endParaRPr lang="en-US" sz="1600" b="1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  <a:hlinkClick r:id="rId4"/>
              </a:rPr>
              <a:t>EY Global Innovation</a:t>
            </a: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  <a:hlinkClick r:id="rId5"/>
            </a:endParaRPr>
          </a:p>
          <a:p>
            <a:pPr marL="61912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sz="1600" b="1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</a:rPr>
              <a:t>Social Media Channels</a:t>
            </a:r>
            <a:endParaRPr lang="en-US" sz="1600" b="1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  <a:hlinkClick r:id="rId5"/>
              </a:rPr>
              <a:t>EY Innovation Twitter Page</a:t>
            </a: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  <a:hlinkClick r:id="rId6"/>
              </a:rPr>
              <a:t>EY Agent of Change Podcast</a:t>
            </a: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  <a:p>
            <a:pPr marL="61912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sz="1600" b="1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</a:rPr>
              <a:t>Our Leaders</a:t>
            </a: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  <a:hlinkClick r:id="rId7"/>
              </a:rPr>
              <a:t>David Kadio-Morokro, EY FS Advisory Innovation Leader</a:t>
            </a: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</a:rPr>
              <a:t> (LinkedIn)</a:t>
            </a: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  <a:hlinkClick r:id="rId8"/>
              </a:rPr>
              <a:t>Roger Park, EY Americas Advisory and FSO Innovation Leader</a:t>
            </a: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</a:rPr>
              <a:t> (LinkedIn)</a:t>
            </a: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2" t="78950" r="14803" b="9044"/>
          <a:stretch/>
        </p:blipFill>
        <p:spPr>
          <a:xfrm>
            <a:off x="6428108" y="5881423"/>
            <a:ext cx="4903675" cy="82339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E6DF777-50D1-F34B-B8AB-2C578D1426C0}"/>
              </a:ext>
            </a:extLst>
          </p:cNvPr>
          <p:cNvSpPr txBox="1"/>
          <p:nvPr/>
        </p:nvSpPr>
        <p:spPr>
          <a:xfrm>
            <a:off x="6627231" y="1422091"/>
            <a:ext cx="5048053" cy="526297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61912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sz="1600" b="1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</a:rPr>
              <a:t>Books</a:t>
            </a:r>
            <a:endParaRPr lang="en-US" sz="1600" b="1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3464" indent="-219456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</a:rPr>
              <a:t>Inspired | Marty </a:t>
            </a:r>
            <a:r>
              <a:rPr lang="en-US" sz="1600" kern="0" dirty="0" err="1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</a:rPr>
              <a:t>Cagan</a:t>
            </a: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</a:rPr>
              <a:t> </a:t>
            </a:r>
          </a:p>
          <a:p>
            <a:pPr marL="283464" indent="-219456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</a:rPr>
              <a:t>User Story Mapping | Jeff Paton</a:t>
            </a:r>
          </a:p>
          <a:p>
            <a:pPr marL="283464" indent="-219456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</a:rPr>
              <a:t>Sprint | Jake Knapp </a:t>
            </a:r>
          </a:p>
          <a:p>
            <a:pPr marL="283464" indent="-219456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</a:rPr>
              <a:t>Platform Revolution | Geoffrey Parker</a:t>
            </a:r>
          </a:p>
          <a:p>
            <a:pPr marL="283464" indent="-219456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</a:rPr>
              <a:t>Influence | Robert Cialdini </a:t>
            </a:r>
          </a:p>
          <a:p>
            <a:pPr marL="512763" lvl="1" indent="-171450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  <a:p>
            <a:pPr marL="61912" lvl="1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sz="1600" b="1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</a:rPr>
              <a:t>Articles</a:t>
            </a: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  <a:hlinkClick r:id="rId9"/>
              </a:rPr>
              <a:t>HBR’s 10 must reads on innovation</a:t>
            </a: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  <a:hlinkClick r:id="rId10"/>
              </a:rPr>
              <a:t>The Black Box of Product Management</a:t>
            </a: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  <a:hlinkClick r:id="rId11"/>
              </a:rPr>
              <a:t>User-Experience Research Methods</a:t>
            </a: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  <a:hlinkClick r:id="rId12"/>
              </a:rPr>
              <a:t>Competitive Research </a:t>
            </a: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  <a:ea typeface="Interstate ExtraLight" charset="0"/>
                <a:cs typeface="Interstate ExtraLight" charset="0"/>
                <a:hlinkClick r:id="rId13"/>
              </a:rPr>
              <a:t>Minimally Viable Prototype</a:t>
            </a: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  <a:p>
            <a:pPr marL="61912" lvl="1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defRPr/>
            </a:pPr>
            <a:r>
              <a:rPr lang="en-US" sz="1600" b="1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</a:rPr>
              <a:t>Podcasts</a:t>
            </a:r>
          </a:p>
          <a:p>
            <a:pPr marL="283464" indent="-219456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</a:rPr>
              <a:t>TED Radio Hour</a:t>
            </a:r>
          </a:p>
          <a:p>
            <a:pPr marL="283464" indent="-219456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</a:rPr>
              <a:t>How I Built This (NPR)</a:t>
            </a:r>
          </a:p>
          <a:p>
            <a:pPr marL="283464" indent="-219456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r>
              <a:rPr lang="en-US" sz="1600" kern="0" dirty="0">
                <a:ln w="0"/>
                <a:solidFill>
                  <a:prstClr val="black">
                    <a:lumMod val="65000"/>
                    <a:lumOff val="35000"/>
                  </a:prstClr>
                </a:solidFill>
                <a:latin typeface="Interstate ExtraLight" charset="0"/>
              </a:rPr>
              <a:t>Innovation Hub (NPR)</a:t>
            </a: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  <a:p>
            <a:pPr marL="61912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defRPr/>
            </a:pP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  <a:hlinkClick r:id="rId5"/>
            </a:endParaRPr>
          </a:p>
          <a:p>
            <a:pPr marL="285750" indent="-223838" defTabSz="800195" eaLnBrk="0" fontAlgn="base" hangingPunct="0"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Font typeface="Arial" charset="0"/>
              <a:buChar char="•"/>
              <a:defRPr/>
            </a:pPr>
            <a:endParaRPr lang="en-US" sz="1600" kern="0" dirty="0">
              <a:ln w="0"/>
              <a:solidFill>
                <a:prstClr val="black">
                  <a:lumMod val="65000"/>
                  <a:lumOff val="35000"/>
                </a:prstClr>
              </a:solidFill>
              <a:latin typeface="Interstate ExtraLight" charset="0"/>
              <a:ea typeface="Interstate ExtraLight" charset="0"/>
              <a:cs typeface="Interstate Extra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7686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4739139</vt:lpwstr>
  </property>
  <property fmtid="{D5CDD505-2E9C-101B-9397-08002B2CF9AE}" pid="4" name="OptimizationTime">
    <vt:lpwstr>20181017_1607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107</Words>
  <Application>Microsoft Macintosh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EYInterstate Light</vt:lpstr>
      <vt:lpstr>EYInterstate Light Bold</vt:lpstr>
      <vt:lpstr>EYInterstate Regular</vt:lpstr>
      <vt:lpstr>Interstate ExtraLight</vt:lpstr>
      <vt:lpstr>Interstate-Light</vt:lpstr>
      <vt:lpstr>Interstate-Regular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78</cp:revision>
  <dcterms:created xsi:type="dcterms:W3CDTF">2018-01-21T18:06:38Z</dcterms:created>
  <dcterms:modified xsi:type="dcterms:W3CDTF">2018-10-17T18:53:14Z</dcterms:modified>
</cp:coreProperties>
</file>